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0"/>
  </p:notesMasterIdLst>
  <p:handoutMasterIdLst>
    <p:handoutMasterId r:id="rId21"/>
  </p:handoutMasterIdLst>
  <p:sldIdLst>
    <p:sldId id="394" r:id="rId3"/>
    <p:sldId id="423" r:id="rId4"/>
    <p:sldId id="440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8" r:id="rId15"/>
    <p:sldId id="439" r:id="rId16"/>
    <p:sldId id="422" r:id="rId17"/>
    <p:sldId id="352" r:id="rId18"/>
    <p:sldId id="393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9" d="100"/>
          <a:sy n="89" d="100"/>
        </p:scale>
        <p:origin x="22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747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524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foru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teamwork-and-personal-skill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hyperlink" Target="https://softuni.bg/courses/teamwork-and-personal-skills/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5" Type="http://schemas.openxmlformats.org/officeDocument/2006/relationships/image" Target="../media/image18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softwaregroup-bg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219200"/>
            <a:ext cx="7986499" cy="913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Work and Personal Skills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233383"/>
            <a:ext cx="7986499" cy="762835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adroitinfocom.com/adroit/images/stories/tro-choi-team-wor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429000"/>
            <a:ext cx="2971800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6.googleusercontent.com/-BqDZOM1nfss/UubzxsETPmI/AAAAAAAAC7U/MZqIpcwC08I/w885-h587-no/DSC0275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0212" y="3429000"/>
            <a:ext cx="4704196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Wikipedia article about programming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"sorting algorithms", "</a:t>
            </a:r>
            <a:r>
              <a:rPr lang="en-US" noProof="1" smtClean="0"/>
              <a:t>GitHub</a:t>
            </a:r>
            <a:r>
              <a:rPr lang="en-US" dirty="0" smtClean="0"/>
              <a:t>", "C#"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Write a console-based game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Snake / Tetris / Minesweeper / Falling Rocks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a web site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a site for fun stories / fun images</a:t>
            </a:r>
          </a:p>
          <a:p>
            <a:pPr>
              <a:lnSpc>
                <a:spcPct val="110000"/>
              </a:lnSpc>
            </a:pPr>
            <a:r>
              <a:rPr lang="en-US" dirty="0"/>
              <a:t>Create a </a:t>
            </a:r>
            <a:r>
              <a:rPr lang="en-US" dirty="0" smtClean="0"/>
              <a:t>JavaScript web-based game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Tetris / Falling Rocks / Xonix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Team Work Projects</a:t>
            </a:r>
            <a:endParaRPr lang="en-US" dirty="0"/>
          </a:p>
        </p:txBody>
      </p:sp>
      <p:pic>
        <p:nvPicPr>
          <p:cNvPr id="3074" name="Picture 2" descr="http://dev.frameconcepts.com/wp-content/uploads/2013/07/proces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7" y="3657600"/>
            <a:ext cx="2862236" cy="28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912" y="1066800"/>
            <a:ext cx="4660900" cy="820600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912" y="1930366"/>
            <a:ext cx="4660900" cy="719034"/>
          </a:xfrm>
        </p:spPr>
        <p:txBody>
          <a:bodyPr/>
          <a:lstStyle/>
          <a:p>
            <a:r>
              <a:rPr lang="en-US" dirty="0" smtClean="0"/>
              <a:t>Assessment Criteria</a:t>
            </a:r>
            <a:endParaRPr lang="en-US" dirty="0"/>
          </a:p>
        </p:txBody>
      </p:sp>
      <p:pic>
        <p:nvPicPr>
          <p:cNvPr id="4098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45" y="3106600"/>
            <a:ext cx="63041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enbugenergy.com/wp-content/uploads/icon_ass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45" y="3106600"/>
            <a:ext cx="32400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iversityconnex.com/wp-content/uploads/2013/02/078508-blue-jelly-icon-business-document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435592"/>
            <a:ext cx="2355972" cy="23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– 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Project – 50%</a:t>
            </a: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 10%</a:t>
            </a:r>
            <a:endParaRPr lang="en-GB" dirty="0"/>
          </a:p>
          <a:p>
            <a:r>
              <a:rPr lang="en-GB" dirty="0"/>
              <a:t>Presence in </a:t>
            </a:r>
            <a:r>
              <a:rPr lang="en-GB" dirty="0" smtClean="0"/>
              <a:t>class – 5</a:t>
            </a:r>
            <a:r>
              <a:rPr lang="en-GB" dirty="0"/>
              <a:t>% (onsite students only)</a:t>
            </a: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7170" name="Picture 2" descr="http://www.marshall.edu/preprof/images/MPj04395340000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8056" y="1447800"/>
            <a:ext cx="2137160" cy="21750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-images.forbes.com/theyec/files/2012/12/2137737248_e9f3e429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508" y="4113909"/>
            <a:ext cx="2149904" cy="21499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1523999"/>
            <a:ext cx="8686801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70011" y="2402167"/>
            <a:ext cx="8686803" cy="1365365"/>
          </a:xfrm>
        </p:spPr>
        <p:txBody>
          <a:bodyPr/>
          <a:lstStyle/>
          <a:p>
            <a:pPr algn="r"/>
            <a:r>
              <a:rPr lang="en-US" dirty="0" smtClean="0"/>
              <a:t>What We Need in Addition</a:t>
            </a:r>
            <a:br>
              <a:rPr lang="en-US" dirty="0" smtClean="0"/>
            </a:br>
            <a:r>
              <a:rPr lang="en-US" dirty="0" smtClean="0"/>
              <a:t>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38007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38052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92090"/>
            <a:ext cx="1381242" cy="13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7" y="281728"/>
            <a:ext cx="1775672" cy="1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28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94" y="1400309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79" y="40386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338320" y="1935259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the "SoftUni Forum":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dirty="0"/>
              <a:t>Discuss the course exercises with your colleagues</a:t>
            </a:r>
          </a:p>
          <a:p>
            <a:pPr lvl="1"/>
            <a:r>
              <a:rPr lang="en-US" sz="2900" dirty="0"/>
              <a:t>Find solutions and assistance for the exercises</a:t>
            </a:r>
          </a:p>
          <a:p>
            <a:pPr lvl="1"/>
            <a:r>
              <a:rPr lang="en-US" sz="2900" dirty="0"/>
              <a:t>Share source work / discuss ideas</a:t>
            </a:r>
          </a:p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/>
              <a:t>web site:</a:t>
            </a:r>
          </a:p>
          <a:p>
            <a:endParaRPr lang="en-US" sz="3100" dirty="0"/>
          </a:p>
          <a:p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012" y="2004704"/>
            <a:ext cx="10210800" cy="7384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https://softuni.bg/forum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7012" y="5687704"/>
            <a:ext cx="113538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https://softuni.bg/courses/teamwork-and-personal-skills/</a:t>
            </a:r>
            <a:endParaRPr lang="en-US" sz="2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TWPS – Course Introduction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Assessment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3909686"/>
            <a:ext cx="2414916" cy="24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romoting knowledge sharin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00" y="3961333"/>
            <a:ext cx="3049423" cy="2287067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c3workplace.com/wp-content/uploads/2014/04/Working-togeth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" t="-5263" r="-1786" b="-5263"/>
          <a:stretch/>
        </p:blipFill>
        <p:spPr bwMode="auto">
          <a:xfrm>
            <a:off x="5900081" y="914400"/>
            <a:ext cx="3089931" cy="2237536"/>
          </a:xfrm>
          <a:prstGeom prst="roundRect">
            <a:avLst>
              <a:gd name="adj" fmla="val 2957"/>
            </a:avLst>
          </a:prstGeom>
          <a:solidFill>
            <a:schemeClr val="tx1"/>
          </a:solidFill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12" y="1295400"/>
            <a:ext cx="7215928" cy="1709959"/>
          </a:xfrm>
        </p:spPr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dirty="0"/>
              <a:t>Course Objectives</a:t>
            </a:r>
            <a:br>
              <a:rPr lang="en-US" dirty="0"/>
            </a:br>
            <a:r>
              <a:rPr lang="en-US" dirty="0"/>
              <a:t>&amp;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08412" y="2986727"/>
            <a:ext cx="7215928" cy="688256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3074" name="Picture 2" descr="http://onemillionskates.com/wordpress/wp-content/uploads/2012/10/Team-10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076700"/>
            <a:ext cx="4191000" cy="2095500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jeffbullas.com/wp-content/uploads/2012/08/8-Steps-to-Global-Business-Success-Powered-by-Social-Me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82" y="4076700"/>
            <a:ext cx="2965330" cy="2095500"/>
          </a:xfrm>
          <a:prstGeom prst="roundRect">
            <a:avLst>
              <a:gd name="adj" fmla="val 2814"/>
            </a:avLst>
          </a:prstGeom>
          <a:noFill/>
          <a:ln w="12700">
            <a:solidFill>
              <a:schemeClr val="accent5">
                <a:lumMod val="75000"/>
                <a:alpha val="50000"/>
              </a:schemeClr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anitltd.com/images/projecttrai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6" y="1633381"/>
            <a:ext cx="1963387" cy="1709363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Team Working and Personal Skills course </a:t>
            </a:r>
            <a:r>
              <a:rPr lang="en-US" dirty="0" smtClean="0"/>
              <a:t>goals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Get along in preset teams </a:t>
            </a:r>
            <a:r>
              <a:rPr lang="en-US" dirty="0"/>
              <a:t>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/>
              <a:t> </a:t>
            </a:r>
            <a:r>
              <a:rPr lang="en-US" dirty="0" smtClean="0"/>
              <a:t>people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Learn </a:t>
            </a:r>
            <a:r>
              <a:rPr lang="en-US" dirty="0" smtClean="0"/>
              <a:t>to enjoy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collaborating with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work </a:t>
            </a:r>
            <a:r>
              <a:rPr lang="en-US" dirty="0" smtClean="0"/>
              <a:t>on real-world </a:t>
            </a:r>
            <a:r>
              <a:rPr lang="en-US" dirty="0" smtClean="0"/>
              <a:t>practical </a:t>
            </a:r>
            <a:r>
              <a:rPr lang="en-US" dirty="0" smtClean="0"/>
              <a:t>projects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 </a:t>
            </a:r>
            <a:r>
              <a:rPr lang="en-US" dirty="0"/>
              <a:t>a culture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sharing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SoftUni </a:t>
            </a:r>
            <a:r>
              <a:rPr lang="en-US" dirty="0" smtClean="0"/>
              <a:t>to grow and operate its free trainings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Promote </a:t>
            </a:r>
            <a:r>
              <a:rPr lang="en-US" dirty="0" smtClean="0"/>
              <a:t>the free trainings / assist in teaching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100" name="Picture 4" descr="http://blog.commlabindia.com/wp-content/uploads/2011/02/steps-in-setting-go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34" y="2057400"/>
            <a:ext cx="2451978" cy="1961582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Benefits from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Adopt the open knowledge culture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Your blog is more than online CV!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developer profile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(at GitHub / Google Code / CodePlex)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working experience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 real-world projects, in real teams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 how to learn</a:t>
            </a:r>
            <a:r>
              <a:rPr lang="en-US" dirty="0" smtClean="0"/>
              <a:t>: mind mapping, speed reading,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Course Benefits</a:t>
            </a:r>
          </a:p>
        </p:txBody>
      </p:sp>
      <p:pic>
        <p:nvPicPr>
          <p:cNvPr id="3074" name="Picture 2" descr="http://www.bct-llc.com/img/benef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57400"/>
            <a:ext cx="2995446" cy="2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Course Intro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Systems: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Git,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SVN, TFS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 Tracking Tools: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Trello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BaseCamp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Your Own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Teambuilding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Writing a CV and Cover Letter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Finding and Successfully Going Through Interview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and Efficient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Study Techniques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Program</a:t>
            </a:r>
            <a:endParaRPr lang="en-US" dirty="0"/>
          </a:p>
        </p:txBody>
      </p:sp>
      <p:pic>
        <p:nvPicPr>
          <p:cNvPr id="4098" name="Picture 2" descr="http://www.veryicon.com/icon/png/System/Rhor%20v2%20Part%203/Program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733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75023"/>
            <a:ext cx="3352800" cy="188514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208600"/>
            <a:ext cx="9601200" cy="820600"/>
          </a:xfrm>
        </p:spPr>
        <p:txBody>
          <a:bodyPr/>
          <a:lstStyle/>
          <a:p>
            <a:r>
              <a:rPr lang="en-US" dirty="0" smtClean="0"/>
              <a:t>Team Work Projects @ SoftUni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5105400"/>
            <a:ext cx="7924800" cy="1365365"/>
          </a:xfrm>
        </p:spPr>
        <p:txBody>
          <a:bodyPr/>
          <a:lstStyle/>
          <a:p>
            <a:r>
              <a:rPr lang="en-US" dirty="0" smtClean="0"/>
              <a:t>Application Process, Team Work Process, Examples</a:t>
            </a:r>
            <a:endParaRPr lang="en-US" dirty="0"/>
          </a:p>
        </p:txBody>
      </p:sp>
      <p:pic>
        <p:nvPicPr>
          <p:cNvPr id="2050" name="Picture 2" descr="http://www.illumine.co.uk/blog/wp-content/uploads/2010/05/project-management-planning-bas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99692"/>
            <a:ext cx="5181600" cy="3086508"/>
          </a:xfrm>
          <a:prstGeom prst="roundRect">
            <a:avLst>
              <a:gd name="adj" fmla="val 350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</a:t>
            </a:r>
            <a:r>
              <a:rPr lang="en-US" dirty="0" smtClean="0"/>
              <a:t>for working on the team projects: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sign-up </a:t>
            </a:r>
            <a:r>
              <a:rPr lang="en-US" dirty="0" smtClean="0"/>
              <a:t>for a team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system splits the students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trainers assign a team 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each other </a:t>
            </a:r>
            <a:r>
              <a:rPr lang="en-US" dirty="0" smtClean="0"/>
              <a:t>and begin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  <a:r>
              <a:rPr lang="en-US" dirty="0" smtClean="0"/>
              <a:t> on their projects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Assign tasks, collaborate, communicate, </a:t>
            </a:r>
            <a:r>
              <a:rPr lang="en-US" dirty="0"/>
              <a:t>perform meetings, </a:t>
            </a:r>
            <a:r>
              <a:rPr lang="en-US" dirty="0" smtClean="0"/>
              <a:t>write code and documents, merge the results, etc.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defense </a:t>
            </a:r>
            <a:r>
              <a:rPr lang="en-US" dirty="0" smtClean="0"/>
              <a:t>(presentation)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</a:t>
            </a:r>
            <a:r>
              <a:rPr lang="en-US" dirty="0" smtClean="0"/>
              <a:t> each team member and give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Work Projects: The Process</a:t>
            </a:r>
          </a:p>
        </p:txBody>
      </p:sp>
      <p:pic>
        <p:nvPicPr>
          <p:cNvPr id="2050" name="Picture 2" descr="http://stocklogos.com/sites/default/files/pastedgraphic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524</Words>
  <Application>Microsoft Office PowerPoint</Application>
  <PresentationFormat>Custom</PresentationFormat>
  <Paragraphs>117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Wingdings 2</vt:lpstr>
      <vt:lpstr>SoftUni 16x9</vt:lpstr>
      <vt:lpstr>Team Work and Personal Skills</vt:lpstr>
      <vt:lpstr>Table of Contents</vt:lpstr>
      <vt:lpstr>SoftUni Diamond Partners</vt:lpstr>
      <vt:lpstr>Course Objectives &amp; Program</vt:lpstr>
      <vt:lpstr>The Course Objectives</vt:lpstr>
      <vt:lpstr>Course Benefits</vt:lpstr>
      <vt:lpstr>Course Program</vt:lpstr>
      <vt:lpstr>Team Work Projects @ SoftUni</vt:lpstr>
      <vt:lpstr>Team Work Projects: The Process</vt:lpstr>
      <vt:lpstr>Sample Team Work Projects</vt:lpstr>
      <vt:lpstr>Assessment</vt:lpstr>
      <vt:lpstr>Assessment</vt:lpstr>
      <vt:lpstr>Resources</vt:lpstr>
      <vt:lpstr>Course Web Site &amp; Forums</vt:lpstr>
      <vt:lpstr>TWPS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2015-05-07T09:00:18Z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